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7"/>
    <p:restoredTop sz="96197"/>
  </p:normalViewPr>
  <p:slideViewPr>
    <p:cSldViewPr snapToGrid="0">
      <p:cViewPr varScale="1">
        <p:scale>
          <a:sx n="95" d="100"/>
          <a:sy n="9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6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D00FB3-2C30-2E42-910A-5916468A5FA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53B5FF3-B4DB-F44D-90E5-1226AA5E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Lorentz&#8211;Heaviside_un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dg.lbl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ysicsx.erau.edu/Courses/CoursesF2022/PS412/David%20Griffiths/Notes%20for%20Lectures%20(Griffiths)/Formulas%20and%20Consta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518A-E89C-53C3-A7E8-485D79582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Elementary Particle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D3041-1926-8FF7-439C-FA4E8CB0D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cap="small" dirty="0"/>
              <a:t>Introduction</a:t>
            </a:r>
          </a:p>
          <a:p>
            <a:r>
              <a:rPr lang="en-US" sz="2800" cap="small" dirty="0"/>
              <a:t>Dr. Darrel Smith</a:t>
            </a:r>
          </a:p>
        </p:txBody>
      </p:sp>
    </p:spTree>
    <p:extLst>
      <p:ext uri="{BB962C8B-B14F-4D97-AF65-F5344CB8AC3E}">
        <p14:creationId xmlns:p14="http://schemas.microsoft.com/office/powerpoint/2010/main" val="93815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7E62-A78C-D6D4-CCEA-A326EEE5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664" y="258110"/>
            <a:ext cx="2202319" cy="600872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Units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C7729-5CC1-E1B6-1081-FCECB79B3C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165" y="1116107"/>
                <a:ext cx="10722864" cy="5483784"/>
              </a:xfrm>
            </p:spPr>
            <p:txBody>
              <a:bodyPr/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     eV,   keV,    MeV,    GeV,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TeV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             1 eV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1.602 ×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joules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Mass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    MeV/c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,     GeV/c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           Mass of the Higgs Boson is 125 GeV/c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en-US" b="1" dirty="0">
                    <a:cs typeface="Arial" panose="020B0604020202020204" pitchFamily="34" charset="0"/>
                  </a:rPr>
                  <a:t>Natural Units 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ℏ=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SI: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Gaussian system:  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(cgs units)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Lorentz-Heaviside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system of units   (set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as well).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 Griffiths:                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(cgs units)          All that matters is                               and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C7729-5CC1-E1B6-1081-FCECB79B3C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165" y="1116107"/>
                <a:ext cx="10722864" cy="5483784"/>
              </a:xfrm>
              <a:blipFill>
                <a:blip r:embed="rId3"/>
                <a:stretch>
                  <a:fillRect l="-355"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11A922-7726-87DE-D9D4-23A340BE2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171" y="5541683"/>
            <a:ext cx="811492" cy="590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45832-AB7E-E447-7841-F968E1D11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079" y="5575674"/>
            <a:ext cx="13589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B05C8-ECB6-EC98-5896-2B594F5A4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183" y="5677274"/>
            <a:ext cx="1346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5297-2F09-9FAC-1A1A-7CC2761B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18" y="489392"/>
            <a:ext cx="4322064" cy="62858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Units  and Other Things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A25D-68E4-4B42-3D73-963291463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117" y="1695935"/>
                <a:ext cx="10653591" cy="4774138"/>
              </a:xfrm>
            </p:spPr>
            <p:txBody>
              <a:bodyPr/>
              <a:lstStyle/>
              <a:p>
                <a:r>
                  <a:rPr lang="en-US" dirty="0"/>
                  <a:t>The PDG Particle Physics Booklet     </a:t>
                </a:r>
                <a:r>
                  <a:rPr lang="en-US" dirty="0">
                    <a:hlinkClick r:id="rId2"/>
                  </a:rPr>
                  <a:t>http://pdg.lbl.gov</a:t>
                </a:r>
                <a:br>
                  <a:rPr lang="en-US"/>
                </a:br>
                <a:endParaRPr lang="en-US" dirty="0"/>
              </a:p>
              <a:p>
                <a:r>
                  <a:rPr lang="en-US" dirty="0"/>
                  <a:t>You are expected to know certain constants, because you are going to use them so much.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For Example,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barn,    and the list will expand.   And you will know these constants</a:t>
                </a:r>
                <a:br>
                  <a:rPr lang="en-US" dirty="0"/>
                </a:br>
                <a:r>
                  <a:rPr lang="en-US" dirty="0"/>
                  <a:t>                       in natural units.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A25D-68E4-4B42-3D73-963291463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117" y="1695935"/>
                <a:ext cx="10653591" cy="4774138"/>
              </a:xfrm>
              <a:blipFill>
                <a:blip r:embed="rId3"/>
                <a:stretch>
                  <a:fillRect l="-357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1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0FAB-0ADD-81F2-4216-CCB89FB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4072"/>
            <a:ext cx="5672643" cy="66441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Units, Formulas and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70FFE-01B5-2D54-EE48-8A1381967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2593" y="1387312"/>
                <a:ext cx="7729728" cy="31019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Pages </a:t>
                </a:r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  <a:hlinkClick r:id="rId2"/>
                  </a:rPr>
                  <a:t>xiii to xvi </a:t>
                </a:r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in your textbook – Introduction to Elementary Particles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Take note that Griffiths uses cgs units.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I will introduce “natural units”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   </a:t>
                </a:r>
              </a:p>
              <a:p>
                <a:endParaRPr lang="en-US" dirty="0">
                  <a:latin typeface="Times" pitchFamily="2" charset="0"/>
                  <a:cs typeface="Adobe Arabic" panose="02040503050201020203" pitchFamily="18" charset="-78"/>
                </a:endParaRP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Leptons (spin ½)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Quarks (spin ½)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Mediators (spin 1)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Baryons (spin ½)</a:t>
                </a:r>
              </a:p>
              <a:p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Baryons (spin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cs typeface="Adobe Arabic" panose="02040503050201020203" pitchFamily="18" charset="-78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dobe Arabic" panose="02040503050201020203" pitchFamily="18" charset="-78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dobe Arabic" panose="02040503050201020203" pitchFamily="18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" pitchFamily="2" charset="0"/>
                    <a:cs typeface="Adobe Arabic" panose="02040503050201020203" pitchFamily="18" charset="-78"/>
                  </a:rPr>
                  <a:t>)</a:t>
                </a:r>
              </a:p>
              <a:p>
                <a:endParaRPr lang="en-US" dirty="0">
                  <a:latin typeface="Times" pitchFamily="2" charset="0"/>
                  <a:cs typeface="Adobe Arabic" panose="02040503050201020203" pitchFamily="18" charset="-7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70FFE-01B5-2D54-EE48-8A1381967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593" y="1387312"/>
                <a:ext cx="7729728" cy="3101983"/>
              </a:xfrm>
              <a:blipFill>
                <a:blip r:embed="rId3"/>
                <a:stretch>
                  <a:fillRect l="-328" t="-2041" b="-1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46E5337-C46F-9BB0-B12F-2B710E923B41}"/>
              </a:ext>
            </a:extLst>
          </p:cNvPr>
          <p:cNvSpPr txBox="1"/>
          <p:nvPr/>
        </p:nvSpPr>
        <p:spPr>
          <a:xfrm>
            <a:off x="4078013" y="2709730"/>
            <a:ext cx="30444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Times" pitchFamily="2" charset="0"/>
              </a:rPr>
              <a:t>Pseudoscalar mesons (spin 0)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Times" pitchFamily="2" charset="0"/>
              </a:rPr>
              <a:t>Vector Meson (spin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C183B-CAA3-7654-70C7-FD6A6BD9F156}"/>
                  </a:ext>
                </a:extLst>
              </p:cNvPr>
              <p:cNvSpPr txBox="1"/>
              <p:nvPr/>
            </p:nvSpPr>
            <p:spPr>
              <a:xfrm>
                <a:off x="1202593" y="4735678"/>
                <a:ext cx="7223068" cy="1822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Spin ½     Pauli Spin Matrices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dirty="0">
                    <a:latin typeface="Times" pitchFamily="2" charset="0"/>
                  </a:rPr>
                  <a:t>commutation relations</a:t>
                </a:r>
              </a:p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Dirac Matrices   -- 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" pitchFamily="2" charset="0"/>
                  </a:rPr>
                  <a:t>  commutation relations,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μν</m:t>
                        </m:r>
                      </m:sub>
                    </m:sSub>
                  </m:oMath>
                </a14:m>
                <a:r>
                  <a:rPr lang="en-US" dirty="0">
                    <a:latin typeface="Times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Times" pitchFamily="2" charset="0"/>
                  </a:rPr>
                  <a:t> ,  etc.</a:t>
                </a:r>
              </a:p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Dirac Equation.  --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" pitchFamily="2" charset="0"/>
                  </a:rPr>
                  <a:t>,   etc.</a:t>
                </a:r>
              </a:p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Feynman Rules --  External lines and Propagators for Spin 0, 1/2, and 1</a:t>
                </a:r>
              </a:p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Fundamental Constants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en-US" b="0" dirty="0">
                  <a:latin typeface="Times" pitchFamily="2" charset="0"/>
                </a:endParaRPr>
              </a:p>
              <a:p>
                <a:pPr marL="285750" indent="-285750">
                  <a:buClr>
                    <a:schemeClr val="bg1">
                      <a:lumMod val="6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" pitchFamily="2" charset="0"/>
                  </a:rPr>
                  <a:t>Conversion factors (e.g.,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" pitchFamily="2" charset="0"/>
                  </a:rPr>
                  <a:t> </a:t>
                </a:r>
                <a:r>
                  <a:rPr lang="en-US" dirty="0" err="1">
                    <a:latin typeface="Times" pitchFamily="2" charset="0"/>
                  </a:rPr>
                  <a:t>fm</a:t>
                </a:r>
                <a:r>
                  <a:rPr lang="en-US" dirty="0">
                    <a:latin typeface="Times" pitchFamily="2" charset="0"/>
                  </a:rPr>
                  <a:t>,  barn,  eV,   </a:t>
                </a:r>
                <a:r>
                  <a:rPr lang="en-US" dirty="0" err="1">
                    <a:latin typeface="Times" pitchFamily="2" charset="0"/>
                  </a:rPr>
                  <a:t>etc</a:t>
                </a:r>
                <a:r>
                  <a:rPr lang="en-US" dirty="0">
                    <a:latin typeface="Times" pitchFamily="2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C183B-CAA3-7654-70C7-FD6A6BD9F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93" y="4735678"/>
                <a:ext cx="7223068" cy="1822487"/>
              </a:xfrm>
              <a:prstGeom prst="rect">
                <a:avLst/>
              </a:prstGeom>
              <a:blipFill>
                <a:blip r:embed="rId4"/>
                <a:stretch>
                  <a:fillRect l="-526" t="-690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7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6CD1-448E-27A3-5810-12532BDA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6623"/>
            <a:ext cx="5294271" cy="601349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84A-86DE-8D99-79AC-049E8B3BC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24000"/>
            <a:ext cx="7729728" cy="4656083"/>
          </a:xfrm>
        </p:spPr>
        <p:txBody>
          <a:bodyPr>
            <a:normAutofit/>
          </a:bodyPr>
          <a:lstStyle/>
          <a:p>
            <a:r>
              <a:rPr lang="en-US" dirty="0">
                <a:latin typeface="Times" pitchFamily="2" charset="0"/>
              </a:rPr>
              <a:t>What is matter made of?   We will introduce the particles in Chapter 1.</a:t>
            </a:r>
          </a:p>
          <a:p>
            <a:r>
              <a:rPr lang="en-US" dirty="0">
                <a:latin typeface="Times" pitchFamily="2" charset="0"/>
              </a:rPr>
              <a:t>How do they interact?    This will be the rest of the book.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Historical Introduction to the Elementary Particles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Elementary Particle Dynamics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Relativistic Kinematics.   (Special Relativity, 4-vectors)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Symmetries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Bound States *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The Feynman Calculus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Quantum Electrodynamics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Weak Interactions (chapter 9)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>
                <a:latin typeface="Times" pitchFamily="2" charset="0"/>
              </a:rPr>
              <a:t>Neutrino Oscillations. (chapter 11)</a:t>
            </a:r>
          </a:p>
          <a:p>
            <a:pPr marL="228600" lvl="1" indent="0">
              <a:buNone/>
            </a:pPr>
            <a:r>
              <a:rPr lang="en-US" b="1" dirty="0">
                <a:latin typeface="Times" pitchFamily="2" charset="0"/>
              </a:rPr>
              <a:t>*  </a:t>
            </a:r>
            <a:r>
              <a:rPr lang="en-US" sz="1400" b="1" dirty="0">
                <a:latin typeface="Times" pitchFamily="2" charset="0"/>
              </a:rPr>
              <a:t>We may skip this chapter</a:t>
            </a:r>
          </a:p>
        </p:txBody>
      </p:sp>
    </p:spTree>
    <p:extLst>
      <p:ext uri="{BB962C8B-B14F-4D97-AF65-F5344CB8AC3E}">
        <p14:creationId xmlns:p14="http://schemas.microsoft.com/office/powerpoint/2010/main" val="412904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2C9A-A61C-031F-F123-B306870C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4747733" cy="695942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(cont’d)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CC844D6-5691-47B1-9480-490F5269B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18" y="2051050"/>
            <a:ext cx="5377953" cy="3392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97B45-45EB-EB2B-E33B-90B0464DF99C}"/>
              </a:ext>
            </a:extLst>
          </p:cNvPr>
          <p:cNvSpPr txBox="1"/>
          <p:nvPr/>
        </p:nvSpPr>
        <p:spPr>
          <a:xfrm>
            <a:off x="7215188" y="2228850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The force law tells you what </a:t>
            </a:r>
            <a:r>
              <a:rPr lang="en-US" i="1" dirty="0">
                <a:latin typeface="Times" pitchFamily="2" charset="0"/>
              </a:rPr>
              <a:t>F</a:t>
            </a:r>
            <a:r>
              <a:rPr lang="en-US" dirty="0">
                <a:latin typeface="Times" pitchFamily="2" charset="0"/>
              </a:rPr>
              <a:t> is, and</a:t>
            </a:r>
          </a:p>
          <a:p>
            <a:r>
              <a:rPr lang="en-US" dirty="0">
                <a:latin typeface="Times" pitchFamily="2" charset="0"/>
              </a:rPr>
              <a:t>the mechanics tells you how to use </a:t>
            </a:r>
            <a:r>
              <a:rPr lang="en-US" i="1" dirty="0">
                <a:latin typeface="Times" pitchFamily="2" charset="0"/>
              </a:rPr>
              <a:t>F</a:t>
            </a:r>
            <a:r>
              <a:rPr lang="en-US" dirty="0">
                <a:latin typeface="Times" pitchFamily="2" charset="0"/>
              </a:rPr>
              <a:t> to </a:t>
            </a:r>
          </a:p>
          <a:p>
            <a:r>
              <a:rPr lang="en-US" dirty="0">
                <a:latin typeface="Times" pitchFamily="2" charset="0"/>
              </a:rPr>
              <a:t>determine the motion.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E8736-425D-1832-A40E-FFCA97AA63A7}"/>
              </a:ext>
            </a:extLst>
          </p:cNvPr>
          <p:cNvSpPr txBox="1"/>
          <p:nvPr/>
        </p:nvSpPr>
        <p:spPr>
          <a:xfrm>
            <a:off x="7215188" y="3705821"/>
            <a:ext cx="2814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" pitchFamily="2" charset="0"/>
              </a:rPr>
              <a:t>The Four Forces in Nature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" pitchFamily="2" charset="0"/>
              </a:rPr>
              <a:t>Gravity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" pitchFamily="2" charset="0"/>
              </a:rPr>
              <a:t>Electromagnetic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" pitchFamily="2" charset="0"/>
              </a:rPr>
              <a:t>Weak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" pitchFamily="2" charset="0"/>
              </a:rPr>
              <a:t>Strong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AAF601-9E97-1DD5-A9CB-9A08D06CD994}"/>
              </a:ext>
            </a:extLst>
          </p:cNvPr>
          <p:cNvCxnSpPr/>
          <p:nvPr/>
        </p:nvCxnSpPr>
        <p:spPr>
          <a:xfrm flipH="1" flipV="1">
            <a:off x="5457825" y="5072063"/>
            <a:ext cx="638175" cy="714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8CD168-FA3A-CA60-A026-B8A4E156D68B}"/>
              </a:ext>
            </a:extLst>
          </p:cNvPr>
          <p:cNvSpPr txBox="1"/>
          <p:nvPr/>
        </p:nvSpPr>
        <p:spPr>
          <a:xfrm>
            <a:off x="6096000" y="5535514"/>
            <a:ext cx="2820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" pitchFamily="2" charset="0"/>
              </a:rPr>
              <a:t>Antiparticles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" pitchFamily="2" charset="0"/>
              </a:rPr>
              <a:t>CPT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" pitchFamily="2" charset="0"/>
              </a:rPr>
              <a:t>Pauli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40249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4FE3-1424-C1E4-B902-A932DCCF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39" y="596830"/>
            <a:ext cx="4978961" cy="65390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6611-1736-65D8-9900-3874B894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96" y="1521304"/>
            <a:ext cx="9169445" cy="47398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Standard Model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 Quantum Electrodynamics (QED).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forces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 Glashow-Weinberg-Salam theory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of weak interactions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(GWS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forces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 Quantum Chromodynamics. (QCD).  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forces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318148A-1CC3-F3D6-A69F-B980E948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39" y="1521304"/>
            <a:ext cx="4736465" cy="45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A8AD-C503-FB69-9C0A-C87C331D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33" y="607340"/>
            <a:ext cx="6198161" cy="66441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Sources of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800A7C1-EAE8-2C3B-8ED9-5A01D927B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365" y="1613268"/>
                <a:ext cx="10137341" cy="462169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Radioactive Decay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1.  alpha  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   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nuclei                      One source: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86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𝑅𝑛</m:t>
                        </m:r>
                      </m:e>
                    </m:sPre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(KE = 6.04 MeV)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2.  beta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±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	electrons and positrons 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3.  gamma 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   	photons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</m:oMath>
                </a14:m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4.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611 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seconds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(for a free neutron)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5.  proton   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Cosmic Rays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(Incoming:  mostly protons,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rays;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	 Biproducts: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±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𝑒𝑡𝑐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Fission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(e.g.,   spontaneous fission of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(e.g., stars  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  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Accelerators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-- 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abundance of particles 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±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𝑒𝑡𝑐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800A7C1-EAE8-2C3B-8ED9-5A01D927B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365" y="1613268"/>
                <a:ext cx="10137341" cy="4621695"/>
              </a:xfrm>
              <a:blipFill>
                <a:blip r:embed="rId2"/>
                <a:stretch>
                  <a:fillRect l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3CAECB5-F702-6D44-4256-17B15B65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09" y="2088920"/>
            <a:ext cx="590550" cy="45085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7102F8A-C55D-0FA7-C62C-19732C8C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829" y="3826245"/>
            <a:ext cx="339090" cy="3390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8E9D59B-8030-7573-8D02-139BFD2A2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058" y="3391486"/>
            <a:ext cx="339090" cy="3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66A5-E7E1-BB8E-E97D-386F4594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405892"/>
            <a:ext cx="7729728" cy="71208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Sources of Experimental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ACA8-744E-6F8D-23D8-E91F2B10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56" y="1421519"/>
            <a:ext cx="10692384" cy="529691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Scattering Events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example: 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Deep Inelastic Scattering</a:t>
            </a:r>
            <a:b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and interpret the energy and angle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incoming and outgoing lepton.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(spontaneous disintegration)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Bound states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(composite objects)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particles are composite objects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18DF8B-747E-BFDA-4995-4273E927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80" y="1421519"/>
            <a:ext cx="1747520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1486A43-0C7B-AF81-D5FD-9DEEBA49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80" y="3318599"/>
            <a:ext cx="4048760" cy="15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3EDBAD7-49DE-FCEB-0087-1A3962FCC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48" y="4871751"/>
            <a:ext cx="254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B66C2C-44F8-6361-BFDC-7AE365DBDFDA}"/>
                  </a:ext>
                </a:extLst>
              </p:cNvPr>
              <p:cNvSpPr txBox="1"/>
              <p:nvPr/>
            </p:nvSpPr>
            <p:spPr>
              <a:xfrm>
                <a:off x="1939335" y="5766951"/>
                <a:ext cx="867482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B66C2C-44F8-6361-BFDC-7AE365DB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5" y="5766951"/>
                <a:ext cx="867482" cy="283091"/>
              </a:xfrm>
              <a:prstGeom prst="rect">
                <a:avLst/>
              </a:prstGeom>
              <a:blipFill>
                <a:blip r:embed="rId5"/>
                <a:stretch>
                  <a:fillRect l="-1449" t="-4348" r="-10145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9320F-B9F2-B539-A2DB-EE7EBCFE5EBA}"/>
                  </a:ext>
                </a:extLst>
              </p:cNvPr>
              <p:cNvSpPr txBox="1"/>
              <p:nvPr/>
            </p:nvSpPr>
            <p:spPr>
              <a:xfrm>
                <a:off x="1939335" y="6128138"/>
                <a:ext cx="915443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9320F-B9F2-B539-A2DB-EE7EBCFE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5" y="6128138"/>
                <a:ext cx="915443" cy="310791"/>
              </a:xfrm>
              <a:prstGeom prst="rect">
                <a:avLst/>
              </a:prstGeom>
              <a:blipFill>
                <a:blip r:embed="rId6"/>
                <a:stretch>
                  <a:fillRect l="-4110" t="-16000" r="-8219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D116A7-7216-704D-8DF0-518743A8FC6E}"/>
                  </a:ext>
                </a:extLst>
              </p:cNvPr>
              <p:cNvSpPr txBox="1"/>
              <p:nvPr/>
            </p:nvSpPr>
            <p:spPr>
              <a:xfrm>
                <a:off x="1958186" y="5411856"/>
                <a:ext cx="8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𝑢𝑢𝑑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D116A7-7216-704D-8DF0-518743A8F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86" y="5411856"/>
                <a:ext cx="896592" cy="276999"/>
              </a:xfrm>
              <a:prstGeom prst="rect">
                <a:avLst/>
              </a:prstGeom>
              <a:blipFill>
                <a:blip r:embed="rId7"/>
                <a:stretch>
                  <a:fillRect l="-5634" t="-9091" r="-845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07AD8A05-9C10-7376-4290-EB5ED733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10" y="3741482"/>
            <a:ext cx="1719580" cy="10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13A3C0-A31D-DFE7-AD9B-DF673CD14A0C}"/>
              </a:ext>
            </a:extLst>
          </p:cNvPr>
          <p:cNvSpPr txBox="1"/>
          <p:nvPr/>
        </p:nvSpPr>
        <p:spPr>
          <a:xfrm>
            <a:off x="9484250" y="5582285"/>
            <a:ext cx="194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Eight-fold Way</a:t>
            </a:r>
          </a:p>
        </p:txBody>
      </p:sp>
    </p:spTree>
    <p:extLst>
      <p:ext uri="{BB962C8B-B14F-4D97-AF65-F5344CB8AC3E}">
        <p14:creationId xmlns:p14="http://schemas.microsoft.com/office/powerpoint/2010/main" val="34268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EF5E-B7AE-A6BD-5379-54FF01F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1" y="560289"/>
            <a:ext cx="4275542" cy="584975"/>
          </a:xfrm>
        </p:spPr>
        <p:txBody>
          <a:bodyPr>
            <a:normAutofit fontScale="90000"/>
          </a:bodyPr>
          <a:lstStyle/>
          <a:p>
            <a:r>
              <a:rPr lang="en-US" cap="small"/>
              <a:t>Accelerators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EEADC-40D9-76BB-B82D-548B46A22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638" y="1655546"/>
                <a:ext cx="9489226" cy="4957010"/>
              </a:xfrm>
            </p:spPr>
            <p:txBody>
              <a:bodyPr/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 Accelerators. (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Linacs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Stanford Linear Accelerator Center  (SLAC)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center-of-mass energy = 90 GeV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Circular Accelerators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Tevatron at Fermilab (FNAL)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2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Hadron Collider (LHC)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 CERN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14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EEADC-40D9-76BB-B82D-548B46A22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38" y="1655546"/>
                <a:ext cx="9489226" cy="4957010"/>
              </a:xfrm>
              <a:blipFill>
                <a:blip r:embed="rId2"/>
                <a:stretch>
                  <a:fillRect l="-267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77819A31-57E8-6ECC-45C8-0188C3C6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484" y="706416"/>
            <a:ext cx="3013380" cy="2395495"/>
          </a:xfrm>
          <a:prstGeom prst="rect">
            <a:avLst/>
          </a:prstGeom>
        </p:spPr>
      </p:pic>
      <p:pic>
        <p:nvPicPr>
          <p:cNvPr id="7" name="Picture 6" descr="An aerial view of a large area&#10;&#10;Description automatically generated with low confidence">
            <a:extLst>
              <a:ext uri="{FF2B5EF4-FFF2-40B4-BE49-F238E27FC236}">
                <a16:creationId xmlns:a16="http://schemas.microsoft.com/office/drawing/2014/main" id="{E0355783-8578-5612-28EB-4FD4B7D6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800" y="3260557"/>
            <a:ext cx="3466413" cy="2252622"/>
          </a:xfrm>
          <a:prstGeom prst="rect">
            <a:avLst/>
          </a:prstGeom>
        </p:spPr>
      </p:pic>
      <p:pic>
        <p:nvPicPr>
          <p:cNvPr id="9" name="Picture 8" descr="A picture containing text, outdoor, water, nature&#10;&#10;Description automatically generated">
            <a:extLst>
              <a:ext uri="{FF2B5EF4-FFF2-40B4-BE49-F238E27FC236}">
                <a16:creationId xmlns:a16="http://schemas.microsoft.com/office/drawing/2014/main" id="{B546B5EC-6A9F-55E0-4D7B-0E6C5CA57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843" y="3317992"/>
            <a:ext cx="3013379" cy="3078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6354B4-4D81-39E5-8B82-A758E542E392}"/>
              </a:ext>
            </a:extLst>
          </p:cNvPr>
          <p:cNvSpPr txBox="1"/>
          <p:nvPr/>
        </p:nvSpPr>
        <p:spPr>
          <a:xfrm>
            <a:off x="8079428" y="3908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58A08-EE11-E0E0-BE49-3967C7EBC2BB}"/>
              </a:ext>
            </a:extLst>
          </p:cNvPr>
          <p:cNvSpPr txBox="1"/>
          <p:nvPr/>
        </p:nvSpPr>
        <p:spPr>
          <a:xfrm>
            <a:off x="4721564" y="551317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Fermilab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3BC25-A877-D0B3-0A71-713F0F186481}"/>
              </a:ext>
            </a:extLst>
          </p:cNvPr>
          <p:cNvSpPr txBox="1"/>
          <p:nvPr/>
        </p:nvSpPr>
        <p:spPr>
          <a:xfrm>
            <a:off x="8801100" y="639042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CERN</a:t>
            </a:r>
          </a:p>
        </p:txBody>
      </p:sp>
    </p:spTree>
    <p:extLst>
      <p:ext uri="{BB962C8B-B14F-4D97-AF65-F5344CB8AC3E}">
        <p14:creationId xmlns:p14="http://schemas.microsoft.com/office/powerpoint/2010/main" val="342942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FC88-982E-AD65-2DB0-066FE094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23" y="464630"/>
            <a:ext cx="3864864" cy="535496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F4D1-94A7-CC66-D43B-961FE1F0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48" y="1680782"/>
            <a:ext cx="11213401" cy="5020056"/>
          </a:xfrm>
        </p:spPr>
        <p:txBody>
          <a:bodyPr/>
          <a:lstStyle/>
          <a:p>
            <a:r>
              <a:rPr lang="en-US" dirty="0"/>
              <a:t>CDF Detector at Fermilab</a:t>
            </a:r>
            <a:br>
              <a:rPr lang="en-US" dirty="0"/>
            </a:br>
            <a:r>
              <a:rPr lang="en-US" dirty="0"/>
              <a:t>Discovery of the top quark  (t)   1995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mass of the top quark = 173 GeV/c</a:t>
            </a:r>
            <a:r>
              <a:rPr lang="en-US" baseline="30000" dirty="0"/>
              <a:t>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ATLAS at CERN</a:t>
            </a:r>
            <a:br>
              <a:rPr lang="en-US" dirty="0"/>
            </a:br>
            <a:r>
              <a:rPr lang="en-US" dirty="0"/>
              <a:t>Discovery of the Higgs boson (H)</a:t>
            </a:r>
            <a:br>
              <a:rPr lang="en-US" dirty="0"/>
            </a:br>
            <a:r>
              <a:rPr lang="en-US" dirty="0"/>
              <a:t>July 4, 2012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mass of the Higgs boson = 125 GeV/c</a:t>
            </a:r>
            <a:r>
              <a:rPr lang="en-US" baseline="30000" dirty="0"/>
              <a:t>2</a:t>
            </a:r>
          </a:p>
        </p:txBody>
      </p:sp>
      <p:pic>
        <p:nvPicPr>
          <p:cNvPr id="5" name="Picture 4" descr="A picture containing outdoor, engine&#10;&#10;Description automatically generated">
            <a:extLst>
              <a:ext uri="{FF2B5EF4-FFF2-40B4-BE49-F238E27FC236}">
                <a16:creationId xmlns:a16="http://schemas.microsoft.com/office/drawing/2014/main" id="{8A59C63D-F1CD-8B86-6607-4D187EB1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8" y="295275"/>
            <a:ext cx="2743200" cy="3467100"/>
          </a:xfrm>
          <a:prstGeom prst="rect">
            <a:avLst/>
          </a:prstGeom>
        </p:spPr>
      </p:pic>
      <p:pic>
        <p:nvPicPr>
          <p:cNvPr id="3074" name="Picture 2" descr="Image result for atlas detector at the lhc">
            <a:extLst>
              <a:ext uri="{FF2B5EF4-FFF2-40B4-BE49-F238E27FC236}">
                <a16:creationId xmlns:a16="http://schemas.microsoft.com/office/drawing/2014/main" id="{1C4E25BD-3244-C57C-F11F-92802CC0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10" y="3909632"/>
            <a:ext cx="4179652" cy="27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24928-3F54-4592-DB6A-4C1774985594}"/>
              </a:ext>
            </a:extLst>
          </p:cNvPr>
          <p:cNvSpPr txBox="1"/>
          <p:nvPr/>
        </p:nvSpPr>
        <p:spPr>
          <a:xfrm>
            <a:off x="7594948" y="184415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D572B-9CE9-0BA6-47B3-C4F412DE5C3D}"/>
              </a:ext>
            </a:extLst>
          </p:cNvPr>
          <p:cNvSpPr txBox="1"/>
          <p:nvPr/>
        </p:nvSpPr>
        <p:spPr>
          <a:xfrm>
            <a:off x="8998062" y="4992552"/>
            <a:ext cx="82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202503210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{DEB4D3A9-B526-164D-8376-1E23ACA5AE4B}tf10001120</Template>
  <TotalTime>673</TotalTime>
  <Words>873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Gill Sans MT</vt:lpstr>
      <vt:lpstr>Times</vt:lpstr>
      <vt:lpstr>Parcel</vt:lpstr>
      <vt:lpstr>Elementary Particle Physics</vt:lpstr>
      <vt:lpstr>Units, Formulas and Constants</vt:lpstr>
      <vt:lpstr>Introduction</vt:lpstr>
      <vt:lpstr>Introduction (cont’d)</vt:lpstr>
      <vt:lpstr>Introduction (cont’d)</vt:lpstr>
      <vt:lpstr>Sources of Elementary Particles</vt:lpstr>
      <vt:lpstr>Sources of Experimental Information</vt:lpstr>
      <vt:lpstr>Accelerators</vt:lpstr>
      <vt:lpstr>Detectors</vt:lpstr>
      <vt:lpstr>Units</vt:lpstr>
      <vt:lpstr>Units  and Other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Particle Physics</dc:title>
  <dc:creator>Smith, Darrel W.</dc:creator>
  <cp:lastModifiedBy>Smith, Darrel W.</cp:lastModifiedBy>
  <cp:revision>14</cp:revision>
  <dcterms:created xsi:type="dcterms:W3CDTF">2022-08-11T22:22:35Z</dcterms:created>
  <dcterms:modified xsi:type="dcterms:W3CDTF">2022-08-17T23:40:39Z</dcterms:modified>
</cp:coreProperties>
</file>